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20"/>
  </p:notesMasterIdLst>
  <p:sldIdLst>
    <p:sldId id="275" r:id="rId2"/>
    <p:sldId id="257" r:id="rId3"/>
    <p:sldId id="279" r:id="rId4"/>
    <p:sldId id="259" r:id="rId5"/>
    <p:sldId id="262" r:id="rId6"/>
    <p:sldId id="263" r:id="rId7"/>
    <p:sldId id="282" r:id="rId8"/>
    <p:sldId id="281" r:id="rId9"/>
    <p:sldId id="266" r:id="rId10"/>
    <p:sldId id="287" r:id="rId11"/>
    <p:sldId id="270" r:id="rId12"/>
    <p:sldId id="286" r:id="rId13"/>
    <p:sldId id="285" r:id="rId14"/>
    <p:sldId id="272" r:id="rId15"/>
    <p:sldId id="273" r:id="rId16"/>
    <p:sldId id="290" r:id="rId17"/>
    <p:sldId id="283" r:id="rId18"/>
    <p:sldId id="28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6600"/>
    <a:srgbClr val="009900"/>
    <a:srgbClr val="FF9933"/>
    <a:srgbClr val="00FF00"/>
    <a:srgbClr val="00FF99"/>
    <a:srgbClr val="9966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51" autoAdjust="0"/>
    <p:restoredTop sz="94624" autoAdjust="0"/>
  </p:normalViewPr>
  <p:slideViewPr>
    <p:cSldViewPr>
      <p:cViewPr varScale="1">
        <p:scale>
          <a:sx n="69" d="100"/>
          <a:sy n="69" d="100"/>
        </p:scale>
        <p:origin x="-4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7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Average Reading Times With</a:t>
            </a:r>
            <a:r>
              <a:rPr lang="en-US" baseline="0" dirty="0" smtClean="0"/>
              <a:t> Standard Deviation</a:t>
            </a:r>
            <a:endParaRPr lang="en-US" dirty="0"/>
          </a:p>
        </c:rich>
      </c:tx>
      <c:layout>
        <c:manualLayout>
          <c:xMode val="edge"/>
          <c:yMode val="edge"/>
          <c:x val="0.17074662542182242"/>
          <c:y val="2.4279210925644973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Sheet1!$A$2:$C$2</c:f>
              <c:strCache>
                <c:ptCount val="1"/>
                <c:pt idx="0">
                  <c:v>Average Time</c:v>
                </c:pt>
              </c:strCache>
            </c:strRef>
          </c:tx>
          <c:spPr>
            <a:ln>
              <a:solidFill>
                <a:schemeClr val="tx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0"/>
            <c:spPr>
              <a:solidFill>
                <a:srgbClr val="002060"/>
              </a:solidFill>
              <a:ln>
                <a:solidFill>
                  <a:schemeClr val="tx1">
                    <a:lumMod val="9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spPr>
              <a:solidFill>
                <a:schemeClr val="bg1"/>
              </a:solidFill>
              <a:ln>
                <a:solidFill>
                  <a:schemeClr val="tx1">
                    <a:lumMod val="9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spPr>
              <a:solidFill>
                <a:srgbClr val="FF0000"/>
              </a:solidFill>
              <a:ln w="25400" cap="flat" cmpd="sng" algn="ctr">
                <a:solidFill>
                  <a:schemeClr val="tx1">
                    <a:lumMod val="95000"/>
                  </a:schemeClr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spPr>
              <a:solidFill>
                <a:srgbClr val="00FF00"/>
              </a:solidFill>
              <a:ln>
                <a:solidFill>
                  <a:schemeClr val="tx1">
                    <a:lumMod val="9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4"/>
            <c:spPr>
              <a:solidFill>
                <a:srgbClr val="FFFF00"/>
              </a:solidFill>
              <a:ln>
                <a:solidFill>
                  <a:schemeClr val="tx1">
                    <a:lumMod val="9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5"/>
            <c:spPr>
              <a:solidFill>
                <a:srgbClr val="FF6600"/>
              </a:solidFill>
              <a:ln>
                <a:solidFill>
                  <a:schemeClr val="tx1">
                    <a:lumMod val="9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6"/>
            <c:spPr>
              <a:solidFill>
                <a:srgbClr val="7030A0"/>
              </a:solidFill>
              <a:ln>
                <a:solidFill>
                  <a:schemeClr val="tx1">
                    <a:lumMod val="9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7"/>
            <c:spPr>
              <a:solidFill>
                <a:srgbClr val="FF0066"/>
              </a:solidFill>
              <a:ln>
                <a:solidFill>
                  <a:schemeClr val="tx1">
                    <a:lumMod val="9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errBars>
            <c:errBarType val="both"/>
            <c:errValType val="cust"/>
            <c:plus>
              <c:numRef>
                <c:f>Sheet1!$D$4:$K$4</c:f>
                <c:numCache>
                  <c:formatCode>General</c:formatCode>
                  <c:ptCount val="8"/>
                  <c:pt idx="0">
                    <c:v>2</c:v>
                  </c:pt>
                  <c:pt idx="1">
                    <c:v>3</c:v>
                  </c:pt>
                  <c:pt idx="2">
                    <c:v>3</c:v>
                  </c:pt>
                  <c:pt idx="3">
                    <c:v>3</c:v>
                  </c:pt>
                  <c:pt idx="4">
                    <c:v>13</c:v>
                  </c:pt>
                  <c:pt idx="5">
                    <c:v>3</c:v>
                  </c:pt>
                  <c:pt idx="6">
                    <c:v>2</c:v>
                  </c:pt>
                  <c:pt idx="7">
                    <c:v>3</c:v>
                  </c:pt>
                </c:numCache>
              </c:numRef>
            </c:plus>
            <c:minus>
              <c:numRef>
                <c:f>Sheet1!$D$4:$K$4</c:f>
                <c:numCache>
                  <c:formatCode>General</c:formatCode>
                  <c:ptCount val="8"/>
                  <c:pt idx="0">
                    <c:v>2</c:v>
                  </c:pt>
                  <c:pt idx="1">
                    <c:v>3</c:v>
                  </c:pt>
                  <c:pt idx="2">
                    <c:v>3</c:v>
                  </c:pt>
                  <c:pt idx="3">
                    <c:v>3</c:v>
                  </c:pt>
                  <c:pt idx="4">
                    <c:v>13</c:v>
                  </c:pt>
                  <c:pt idx="5">
                    <c:v>3</c:v>
                  </c:pt>
                  <c:pt idx="6">
                    <c:v>2</c:v>
                  </c:pt>
                  <c:pt idx="7">
                    <c:v>3</c:v>
                  </c:pt>
                </c:numCache>
              </c:numRef>
            </c:minus>
            <c:spPr>
              <a:ln w="28575">
                <a:solidFill>
                  <a:schemeClr val="tx2">
                    <a:lumMod val="50000"/>
                  </a:schemeClr>
                </a:solidFill>
              </a:ln>
            </c:spPr>
          </c:errBars>
          <c:cat>
            <c:strRef>
              <c:f>Sheet1!$D$1:$K$1</c:f>
              <c:strCache>
                <c:ptCount val="8"/>
                <c:pt idx="0">
                  <c:v>Blue </c:v>
                </c:pt>
                <c:pt idx="1">
                  <c:v>Black</c:v>
                </c:pt>
                <c:pt idx="2">
                  <c:v>Red</c:v>
                </c:pt>
                <c:pt idx="3">
                  <c:v>Green</c:v>
                </c:pt>
                <c:pt idx="4">
                  <c:v>Yellow</c:v>
                </c:pt>
                <c:pt idx="5">
                  <c:v>Orange</c:v>
                </c:pt>
                <c:pt idx="6">
                  <c:v>Purple</c:v>
                </c:pt>
                <c:pt idx="7">
                  <c:v>Pink</c:v>
                </c:pt>
              </c:strCache>
            </c:strRef>
          </c:cat>
          <c:val>
            <c:numRef>
              <c:f>Sheet1!$D$2:$K$2</c:f>
              <c:numCache>
                <c:formatCode>General</c:formatCode>
                <c:ptCount val="8"/>
                <c:pt idx="0">
                  <c:v>21.9</c:v>
                </c:pt>
                <c:pt idx="1">
                  <c:v>23.1</c:v>
                </c:pt>
                <c:pt idx="2">
                  <c:v>25.2</c:v>
                </c:pt>
                <c:pt idx="3">
                  <c:v>23.7</c:v>
                </c:pt>
                <c:pt idx="4">
                  <c:v>64</c:v>
                </c:pt>
                <c:pt idx="5">
                  <c:v>23.2</c:v>
                </c:pt>
                <c:pt idx="6">
                  <c:v>23.5</c:v>
                </c:pt>
                <c:pt idx="7">
                  <c:v>23.4</c:v>
                </c:pt>
              </c:numCache>
            </c:numRef>
          </c:val>
        </c:ser>
        <c:axId val="32590464"/>
        <c:axId val="32629888"/>
      </c:barChart>
      <c:catAx>
        <c:axId val="32590464"/>
        <c:scaling>
          <c:orientation val="minMax"/>
        </c:scaling>
        <c:axPos val="b"/>
        <c:tickLblPos val="nextTo"/>
        <c:txPr>
          <a:bodyPr/>
          <a:lstStyle/>
          <a:p>
            <a:pPr>
              <a:defRPr sz="2800"/>
            </a:pPr>
            <a:endParaRPr lang="en-US"/>
          </a:p>
        </c:txPr>
        <c:crossAx val="32629888"/>
        <c:crosses val="autoZero"/>
        <c:auto val="1"/>
        <c:lblAlgn val="ctr"/>
        <c:lblOffset val="100"/>
      </c:catAx>
      <c:valAx>
        <c:axId val="3262988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dk1">
                  <a:shade val="50000"/>
                  <a:satMod val="103000"/>
                </a:schemeClr>
              </a:solidFill>
              <a:prstDash val="solid"/>
            </a:ln>
            <a:effectLst/>
          </c:spPr>
        </c:majorGridlines>
        <c:numFmt formatCode="General" sourceLinked="1"/>
        <c:tickLblPos val="nextTo"/>
        <c:txPr>
          <a:bodyPr/>
          <a:lstStyle/>
          <a:p>
            <a:pPr>
              <a:defRPr sz="2400"/>
            </a:pPr>
            <a:endParaRPr lang="en-US"/>
          </a:p>
        </c:txPr>
        <c:crossAx val="32590464"/>
        <c:crosses val="autoZero"/>
        <c:crossBetween val="between"/>
      </c:valAx>
      <c:spPr>
        <a:solidFill>
          <a:schemeClr val="tx1">
            <a:lumMod val="50000"/>
          </a:schemeClr>
        </a:solidFill>
      </c:spPr>
    </c:plotArea>
    <c:legend>
      <c:legendPos val="r"/>
      <c:layout/>
      <c:spPr>
        <a:solidFill>
          <a:schemeClr val="tx1"/>
        </a:solidFill>
      </c:spPr>
      <c:txPr>
        <a:bodyPr/>
        <a:lstStyle/>
        <a:p>
          <a:pPr>
            <a:defRPr sz="2000">
              <a:solidFill>
                <a:schemeClr val="bg1"/>
              </a:solidFill>
            </a:defRPr>
          </a:pPr>
          <a:endParaRPr lang="en-US"/>
        </a:p>
      </c:txPr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E868D3-E058-449F-AE9F-1005E2017FA3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4D600-8B9E-4118-8B25-13E3BB4FD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A2AD8-F85C-4D50-AF64-051B3678BA8E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DBD8D-8EFC-460C-A0BC-634D0D061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A2AD8-F85C-4D50-AF64-051B3678BA8E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DBD8D-8EFC-460C-A0BC-634D0D061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A2AD8-F85C-4D50-AF64-051B3678BA8E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DBD8D-8EFC-460C-A0BC-634D0D061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A2AD8-F85C-4D50-AF64-051B3678BA8E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DBD8D-8EFC-460C-A0BC-634D0D061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A2AD8-F85C-4D50-AF64-051B3678BA8E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DBD8D-8EFC-460C-A0BC-634D0D061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A2AD8-F85C-4D50-AF64-051B3678BA8E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DBD8D-8EFC-460C-A0BC-634D0D061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A2AD8-F85C-4D50-AF64-051B3678BA8E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DBD8D-8EFC-460C-A0BC-634D0D061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A2AD8-F85C-4D50-AF64-051B3678BA8E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DBD8D-8EFC-460C-A0BC-634D0D061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A2AD8-F85C-4D50-AF64-051B3678BA8E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DBD8D-8EFC-460C-A0BC-634D0D061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A2AD8-F85C-4D50-AF64-051B3678BA8E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DBD8D-8EFC-460C-A0BC-634D0D061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A2AD8-F85C-4D50-AF64-051B3678BA8E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8FDBD8D-8EFC-460C-A0BC-634D0D061D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A2AD8-F85C-4D50-AF64-051B3678BA8E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FDBD8D-8EFC-460C-A0BC-634D0D061D7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bout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228600"/>
            <a:ext cx="6553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What color font is the fastest </a:t>
            </a:r>
            <a:r>
              <a:rPr lang="en-US" sz="6000" smtClean="0"/>
              <a:t>to read</a:t>
            </a:r>
            <a:r>
              <a:rPr lang="en-US" sz="6000" dirty="0" smtClean="0"/>
              <a:t>?</a:t>
            </a:r>
            <a:endParaRPr lang="en-US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3352800" y="4495800"/>
            <a:ext cx="5410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By Sarah Huff</a:t>
            </a:r>
          </a:p>
          <a:p>
            <a:r>
              <a:rPr lang="en-US" sz="3600" dirty="0" smtClean="0"/>
              <a:t>9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Grade at Bellwood-Antis High School</a:t>
            </a:r>
            <a:endParaRPr lang="en-US" sz="3600" dirty="0"/>
          </a:p>
        </p:txBody>
      </p:sp>
      <p:pic>
        <p:nvPicPr>
          <p:cNvPr id="16386" name="Picture 2" descr="C:\Users\Owner\AppData\Local\Microsoft\Windows\Temporary Internet Files\Content.IE5\836X9LWR\MCj0440424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14600"/>
            <a:ext cx="2971343" cy="24481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001000" y="6248400"/>
            <a:ext cx="7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77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/>
              <a:t>Procedure:</a:t>
            </a:r>
            <a:endParaRPr lang="en-US" sz="3200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0" y="7620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/>
              <a:t>Step 2. </a:t>
            </a:r>
            <a:r>
              <a:rPr lang="en-US" sz="3200" dirty="0" smtClean="0"/>
              <a:t>Have the person start reading when you count to “3”, that’s when you should start stopwatch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19812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/>
              <a:t>Step 3</a:t>
            </a:r>
            <a:r>
              <a:rPr lang="en-US" sz="3200" dirty="0" smtClean="0"/>
              <a:t>. Stop the stopwatch when the person raises his or her hand.</a:t>
            </a:r>
            <a:endParaRPr lang="en-US" sz="3200" dirty="0"/>
          </a:p>
        </p:txBody>
      </p:sp>
      <p:sp>
        <p:nvSpPr>
          <p:cNvPr id="12" name="Rectangle 11"/>
          <p:cNvSpPr/>
          <p:nvPr/>
        </p:nvSpPr>
        <p:spPr>
          <a:xfrm>
            <a:off x="0" y="3124200"/>
            <a:ext cx="8839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u="sng" dirty="0" smtClean="0"/>
              <a:t>Step 4. </a:t>
            </a:r>
            <a:r>
              <a:rPr lang="en-US" sz="3200" dirty="0" smtClean="0"/>
              <a:t>Repeat the experiment another 4 times with the same color.</a:t>
            </a:r>
            <a:endParaRPr lang="en-US" sz="3200" dirty="0"/>
          </a:p>
        </p:txBody>
      </p:sp>
      <p:sp>
        <p:nvSpPr>
          <p:cNvPr id="13" name="Rectangle 12"/>
          <p:cNvSpPr/>
          <p:nvPr/>
        </p:nvSpPr>
        <p:spPr>
          <a:xfrm>
            <a:off x="0" y="4191000"/>
            <a:ext cx="8839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u="sng" dirty="0" smtClean="0"/>
              <a:t>Step 5. </a:t>
            </a:r>
            <a:r>
              <a:rPr lang="en-US" sz="3200" dirty="0" smtClean="0"/>
              <a:t>Repeat steps 1-4 for each person but use a list of the same words in a different color and a different order.</a:t>
            </a:r>
            <a:endParaRPr lang="en-US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5780782"/>
            <a:ext cx="8763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/>
              <a:t>Step 6. </a:t>
            </a:r>
            <a:r>
              <a:rPr lang="en-US" sz="3200" dirty="0" smtClean="0"/>
              <a:t>Repeat steps 1-4 using black lettering, this is my control group.</a:t>
            </a:r>
            <a:endParaRPr lang="en-US" sz="32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990600"/>
          <a:ext cx="8512601" cy="6248913"/>
        </p:xfrm>
        <a:graphic>
          <a:graphicData uri="http://schemas.openxmlformats.org/drawingml/2006/table">
            <a:tbl>
              <a:tblPr/>
              <a:tblGrid>
                <a:gridCol w="961881"/>
                <a:gridCol w="755072"/>
                <a:gridCol w="755072"/>
                <a:gridCol w="755072"/>
                <a:gridCol w="755072"/>
                <a:gridCol w="755072"/>
                <a:gridCol w="755072"/>
                <a:gridCol w="755072"/>
                <a:gridCol w="755072"/>
                <a:gridCol w="755072"/>
                <a:gridCol w="755072"/>
              </a:tblGrid>
              <a:tr h="94632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Person being tested</a:t>
                      </a:r>
                    </a:p>
                  </a:txBody>
                  <a:tcPr marL="8659" marR="8659" marT="8659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Blue Ink 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Black Ink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Red ink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66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Green ink 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Yellow ink 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FF66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Orange Ink 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Purple ink 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FF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Pink ink 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3353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Person 1</a:t>
                      </a:r>
                    </a:p>
                  </a:txBody>
                  <a:tcPr marL="8659" marR="8659" marT="8659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Test 1: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66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FF66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FF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7081">
                <a:tc rowSpan="4"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Test 2: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66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FF66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FF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3353">
                <a:tc vMerge="1"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Test 3: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66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FF66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FF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3353">
                <a:tc vMerge="1"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Test 4: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66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FF66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FF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3353">
                <a:tc vMerge="1"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Test 5: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66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FF66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FF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25s</a:t>
                      </a: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81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FF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FF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0381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FF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FF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0381">
                <a:tc rowSpan="2"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FF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FF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0381">
                <a:tc vMerge="1"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FF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FF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0381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FF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FF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304800" y="990600"/>
          <a:ext cx="8610599" cy="4768756"/>
        </p:xfrm>
        <a:graphic>
          <a:graphicData uri="http://schemas.openxmlformats.org/drawingml/2006/table">
            <a:tbl>
              <a:tblPr/>
              <a:tblGrid>
                <a:gridCol w="8610599"/>
              </a:tblGrid>
              <a:tr h="476875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9050" cmpd="sng">
                      <a:noFill/>
                      <a:prstDash val="solid"/>
                    </a:lnL>
                    <a:lnR w="19050" cmpd="sng">
                      <a:noFill/>
                      <a:prstDash val="solid"/>
                    </a:lnR>
                    <a:lnT w="19050" cmpd="sng">
                      <a:solidFill>
                        <a:schemeClr val="bg1"/>
                      </a:solidFill>
                      <a:prstDash val="solid"/>
                    </a:lnT>
                    <a:lnB w="19050" cmpd="sng">
                      <a:noFill/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8147713" y="609601"/>
          <a:ext cx="750627" cy="4385481"/>
        </p:xfrm>
        <a:graphic>
          <a:graphicData uri="http://schemas.openxmlformats.org/drawingml/2006/table">
            <a:tbl>
              <a:tblPr/>
              <a:tblGrid>
                <a:gridCol w="750627"/>
              </a:tblGrid>
              <a:tr h="438548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9050" cmpd="sng">
                      <a:noFill/>
                      <a:prstDash val="solid"/>
                    </a:lnL>
                    <a:lnR w="19050" cmpd="sng">
                      <a:noFill/>
                      <a:prstDash val="solid"/>
                    </a:lnR>
                    <a:lnT w="19050" cmpd="sng">
                      <a:noFill/>
                      <a:prstDash val="solid"/>
                    </a:lnT>
                    <a:lnB w="19050" cmpd="sng">
                      <a:noFill/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2400" y="38100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/>
                </a:solidFill>
              </a:rPr>
              <a:t>This is a sample of my data this is person 1’s results  </a:t>
            </a:r>
            <a:endParaRPr lang="en-US" sz="2800" dirty="0">
              <a:solidFill>
                <a:schemeClr val="bg2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705970" y="6277970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304801" y="990600"/>
          <a:ext cx="8607188" cy="4384343"/>
        </p:xfrm>
        <a:graphic>
          <a:graphicData uri="http://schemas.openxmlformats.org/drawingml/2006/table">
            <a:tbl>
              <a:tblPr/>
              <a:tblGrid>
                <a:gridCol w="8607188"/>
              </a:tblGrid>
              <a:tr h="9337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chemeClr val="bg1"/>
                      </a:solidFill>
                      <a:prstDash val="solid"/>
                    </a:lnL>
                    <a:lnR w="12700" cmpd="sng">
                      <a:solidFill>
                        <a:schemeClr val="bg1"/>
                      </a:solidFill>
                      <a:prstDash val="solid"/>
                    </a:lnR>
                    <a:lnT w="12700" cmpd="sng">
                      <a:solidFill>
                        <a:schemeClr val="bg1"/>
                      </a:solidFill>
                      <a:prstDash val="soli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46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414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bg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81000" y="990600"/>
          <a:ext cx="8305800" cy="3711054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</a:tblPr>
              <a:tblGrid>
                <a:gridCol w="748146"/>
                <a:gridCol w="748146"/>
                <a:gridCol w="332508"/>
                <a:gridCol w="685800"/>
                <a:gridCol w="838200"/>
                <a:gridCol w="685800"/>
                <a:gridCol w="838200"/>
                <a:gridCol w="685800"/>
                <a:gridCol w="914400"/>
                <a:gridCol w="1004460"/>
                <a:gridCol w="824340"/>
              </a:tblGrid>
              <a:tr h="891654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/>
                        </a:rPr>
                        <a:t>Blue 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Black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Red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99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FFC000"/>
                          </a:solidFill>
                          <a:latin typeface="Calibri"/>
                        </a:rPr>
                        <a:t>Yellow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FF6600"/>
                          </a:solidFill>
                          <a:latin typeface="Calibri"/>
                        </a:rPr>
                        <a:t>Orange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7030A0"/>
                          </a:solidFill>
                          <a:latin typeface="Calibri"/>
                        </a:rPr>
                        <a:t>Purple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FF0066"/>
                          </a:solidFill>
                          <a:latin typeface="Calibri"/>
                        </a:rPr>
                        <a:t>Pink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301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 Time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/>
                        </a:rPr>
                        <a:t>21.9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23.1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25.2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9900"/>
                          </a:solidFill>
                          <a:latin typeface="Calibri"/>
                        </a:rPr>
                        <a:t>23.7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FFC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FF6600"/>
                          </a:solidFill>
                          <a:latin typeface="Calibri"/>
                        </a:rPr>
                        <a:t>23.2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7030A0"/>
                          </a:solidFill>
                          <a:latin typeface="Calibri"/>
                        </a:rPr>
                        <a:t>23.5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FF0066"/>
                          </a:solidFill>
                          <a:latin typeface="Calibri"/>
                        </a:rPr>
                        <a:t>23.4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370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99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FFC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FF66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7030A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FF0066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874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Standard Deviation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99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FFC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FF66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7030A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FF0066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624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99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FFC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FF66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7030A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FF0066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91654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Data Range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/>
                        </a:rPr>
                        <a:t>20-23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20-26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22-28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9900"/>
                          </a:solidFill>
                          <a:latin typeface="Calibri"/>
                        </a:rPr>
                        <a:t>20-27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FFC000"/>
                          </a:solidFill>
                          <a:latin typeface="Calibri"/>
                        </a:rPr>
                        <a:t>51-77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FF6600"/>
                          </a:solidFill>
                          <a:latin typeface="Calibri"/>
                        </a:rPr>
                        <a:t>20-26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7030A0"/>
                          </a:solidFill>
                          <a:latin typeface="Calibri"/>
                        </a:rPr>
                        <a:t>21-25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FF0066"/>
                          </a:solidFill>
                          <a:latin typeface="Calibri"/>
                        </a:rPr>
                        <a:t>20-26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381000" y="1905000"/>
          <a:ext cx="8534400" cy="968991"/>
        </p:xfrm>
        <a:graphic>
          <a:graphicData uri="http://schemas.openxmlformats.org/drawingml/2006/table">
            <a:tbl>
              <a:tblPr/>
              <a:tblGrid>
                <a:gridCol w="8534400"/>
              </a:tblGrid>
              <a:tr h="968991">
                <a:tc>
                  <a:txBody>
                    <a:bodyPr/>
                    <a:lstStyle/>
                    <a:p>
                      <a:endParaRPr lang="en-US" sz="4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mpd="sng">
                      <a:solidFill>
                        <a:schemeClr val="bg1"/>
                      </a:solidFill>
                      <a:prstDash val="solid"/>
                    </a:lnL>
                    <a:lnR w="19050" cmpd="sng">
                      <a:solidFill>
                        <a:schemeClr val="bg1"/>
                      </a:solidFill>
                      <a:prstDash val="solid"/>
                    </a:lnR>
                    <a:lnT w="19050" cmpd="sng">
                      <a:solidFill>
                        <a:schemeClr val="bg1"/>
                      </a:solidFill>
                      <a:prstDash val="solid"/>
                    </a:lnT>
                    <a:lnB w="19050" cmpd="sng">
                      <a:solidFill>
                        <a:schemeClr val="bg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382137" y="2895599"/>
          <a:ext cx="8533263" cy="925774"/>
        </p:xfrm>
        <a:graphic>
          <a:graphicData uri="http://schemas.openxmlformats.org/drawingml/2006/table">
            <a:tbl>
              <a:tblPr/>
              <a:tblGrid>
                <a:gridCol w="8533263"/>
              </a:tblGrid>
              <a:tr h="925774">
                <a:tc>
                  <a:txBody>
                    <a:bodyPr/>
                    <a:lstStyle/>
                    <a:p>
                      <a:endParaRPr lang="en-US" sz="4800" dirty="0"/>
                    </a:p>
                  </a:txBody>
                  <a:tcPr>
                    <a:lnL w="19050" cmpd="sng">
                      <a:solidFill>
                        <a:schemeClr val="bg1"/>
                      </a:solidFill>
                      <a:prstDash val="solid"/>
                    </a:lnL>
                    <a:lnR w="19050" cmpd="sng">
                      <a:solidFill>
                        <a:schemeClr val="bg1"/>
                      </a:solidFill>
                      <a:prstDash val="solid"/>
                    </a:lnR>
                    <a:lnT w="19050" cmpd="sng">
                      <a:solidFill>
                        <a:schemeClr val="bg1"/>
                      </a:solidFill>
                      <a:prstDash val="solid"/>
                    </a:lnT>
                    <a:lnB w="19050" cmpd="sng">
                      <a:solidFill>
                        <a:schemeClr val="bg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381000" y="3810000"/>
          <a:ext cx="8533263" cy="965579"/>
        </p:xfrm>
        <a:graphic>
          <a:graphicData uri="http://schemas.openxmlformats.org/drawingml/2006/table">
            <a:tbl>
              <a:tblPr/>
              <a:tblGrid>
                <a:gridCol w="8533263"/>
              </a:tblGrid>
              <a:tr h="965579">
                <a:tc>
                  <a:txBody>
                    <a:bodyPr/>
                    <a:lstStyle/>
                    <a:p>
                      <a:endParaRPr lang="en-US" sz="4800" dirty="0"/>
                    </a:p>
                  </a:txBody>
                  <a:tcPr>
                    <a:lnL w="19050" cmpd="sng">
                      <a:solidFill>
                        <a:schemeClr val="bg1"/>
                      </a:solidFill>
                      <a:prstDash val="solid"/>
                    </a:lnL>
                    <a:lnR w="19050" cmpd="sng">
                      <a:solidFill>
                        <a:schemeClr val="bg1"/>
                      </a:solidFill>
                      <a:prstDash val="solid"/>
                    </a:lnR>
                    <a:lnT w="19050" cmpd="sng">
                      <a:solidFill>
                        <a:schemeClr val="bg1"/>
                      </a:solidFill>
                      <a:prstDash val="solid"/>
                    </a:lnT>
                    <a:lnB w="19050" cmpd="sng">
                      <a:solidFill>
                        <a:schemeClr val="bg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381001" y="996287"/>
          <a:ext cx="8530988" cy="908713"/>
        </p:xfrm>
        <a:graphic>
          <a:graphicData uri="http://schemas.openxmlformats.org/drawingml/2006/table">
            <a:tbl>
              <a:tblPr/>
              <a:tblGrid>
                <a:gridCol w="8530988"/>
              </a:tblGrid>
              <a:tr h="908713">
                <a:tc>
                  <a:txBody>
                    <a:bodyPr/>
                    <a:lstStyle/>
                    <a:p>
                      <a:endParaRPr lang="en-US" sz="4800" dirty="0"/>
                    </a:p>
                  </a:txBody>
                  <a:tcPr>
                    <a:lnL w="19050" cmpd="sng">
                      <a:solidFill>
                        <a:schemeClr val="bg1"/>
                      </a:solidFill>
                      <a:prstDash val="solid"/>
                    </a:lnL>
                    <a:lnR w="19050" cmpd="sng">
                      <a:solidFill>
                        <a:schemeClr val="bg1"/>
                      </a:solidFill>
                      <a:prstDash val="solid"/>
                    </a:lnR>
                    <a:lnT w="19050" cmpd="sng">
                      <a:solidFill>
                        <a:schemeClr val="bg1"/>
                      </a:solidFill>
                      <a:prstDash val="solid"/>
                    </a:lnT>
                    <a:lnB w="19050" cmpd="sng">
                      <a:solidFill>
                        <a:schemeClr val="bg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381000"/>
            <a:ext cx="944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Average  times with Standard Deviation:</a:t>
            </a:r>
            <a:endParaRPr lang="en-US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/>
          <p:nvPr/>
        </p:nvGraphicFramePr>
        <p:xfrm>
          <a:off x="381000" y="152400"/>
          <a:ext cx="8534400" cy="6276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1143000"/>
            <a:ext cx="304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Seconds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6273225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Colors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0" y="1371600"/>
            <a:ext cx="6096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In conclusion, my data does not support my hypothesis.  Therefore, I reject my hypothesis that  black font will let a reader read faster.</a:t>
            </a:r>
            <a:endParaRPr lang="en-US" sz="4400" dirty="0"/>
          </a:p>
        </p:txBody>
      </p:sp>
      <p:pic>
        <p:nvPicPr>
          <p:cNvPr id="3076" name="Picture 4" descr="C:\Users\Owner\AppData\Local\Microsoft\Windows\Temporary Internet Files\Content.IE5\836X9LWR\MCj0423844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143000"/>
            <a:ext cx="2817626" cy="27241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81000" y="228600"/>
            <a:ext cx="426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dirty="0" smtClean="0"/>
              <a:t>Conclusion</a:t>
            </a:r>
            <a:endParaRPr lang="en-US" sz="4800" b="1" i="1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81000"/>
            <a:ext cx="868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u="sng" dirty="0" smtClean="0"/>
              <a:t>Changes:</a:t>
            </a:r>
            <a:endParaRPr lang="en-US" sz="4000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2971800"/>
            <a:ext cx="8229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800" dirty="0" smtClean="0"/>
              <a:t>I would have more test subjects to make sure my data was valid.</a:t>
            </a:r>
          </a:p>
          <a:p>
            <a:pPr>
              <a:buFont typeface="Arial" charset="0"/>
              <a:buChar char="•"/>
            </a:pPr>
            <a:endParaRPr lang="en-US" sz="2800" dirty="0" smtClean="0"/>
          </a:p>
          <a:p>
            <a:pPr>
              <a:buFont typeface="Arial" charset="0"/>
              <a:buChar char="•"/>
            </a:pPr>
            <a:r>
              <a:rPr lang="en-US" sz="2800" dirty="0" smtClean="0"/>
              <a:t>I would make sure that my test subjects did not communicate. </a:t>
            </a:r>
          </a:p>
          <a:p>
            <a:pPr>
              <a:buFont typeface="Arial" charset="0"/>
              <a:buChar char="•"/>
            </a:pP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304800" y="1676400"/>
            <a:ext cx="75438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800" dirty="0" smtClean="0"/>
              <a:t>I would make sure to have a stopwatch and person for each individual test subject.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85800"/>
            <a:ext cx="8229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smtClean="0"/>
              <a:t>Further Research:</a:t>
            </a:r>
          </a:p>
          <a:p>
            <a:endParaRPr lang="en-US" sz="3600" b="1" u="sng" dirty="0" smtClean="0"/>
          </a:p>
          <a:p>
            <a:pPr>
              <a:buFont typeface="Arial" charset="0"/>
              <a:buChar char="•"/>
            </a:pPr>
            <a:r>
              <a:rPr lang="en-US" sz="3600" dirty="0" smtClean="0"/>
              <a:t>I found </a:t>
            </a:r>
            <a:r>
              <a:rPr lang="en-US" sz="3600" dirty="0" smtClean="0"/>
              <a:t>out </a:t>
            </a:r>
            <a:r>
              <a:rPr lang="en-US" sz="3600" dirty="0" smtClean="0"/>
              <a:t>that black ink was the cheapest to make and the color ink that has been around for the longest, which to me showed that people </a:t>
            </a:r>
            <a:r>
              <a:rPr lang="en-US" sz="3600" dirty="0" smtClean="0"/>
              <a:t>were </a:t>
            </a:r>
            <a:r>
              <a:rPr lang="en-US" sz="3600" dirty="0" smtClean="0"/>
              <a:t>more used to dark color.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143000"/>
            <a:ext cx="8305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I  will now answer any questions you have at this time.</a:t>
            </a:r>
            <a:endParaRPr lang="en-US" sz="4400" dirty="0"/>
          </a:p>
        </p:txBody>
      </p:sp>
      <p:pic>
        <p:nvPicPr>
          <p:cNvPr id="32772" name="Picture 4" descr="C:\Documents and Settings\student1472\Local Settings\Temporary Internet Files\Content.IE5\9URW17AC\MCj0441498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895600"/>
            <a:ext cx="3657143" cy="3657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3058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	______</a:t>
            </a:r>
          </a:p>
          <a:p>
            <a:r>
              <a:rPr lang="en-US" sz="9600" dirty="0" smtClean="0"/>
              <a:t>√ ∑ (</a:t>
            </a:r>
            <a:r>
              <a:rPr lang="en-US" sz="9600" dirty="0" err="1" smtClean="0"/>
              <a:t>X</a:t>
            </a:r>
            <a:r>
              <a:rPr lang="en-US" sz="5400" dirty="0" err="1" smtClean="0"/>
              <a:t>av</a:t>
            </a:r>
            <a:r>
              <a:rPr lang="en-US" sz="9600" dirty="0" smtClean="0"/>
              <a:t>-X</a:t>
            </a:r>
            <a:r>
              <a:rPr lang="en-US" sz="5400" dirty="0" smtClean="0"/>
              <a:t>i</a:t>
            </a:r>
            <a:r>
              <a:rPr lang="en-US" sz="9600" dirty="0" smtClean="0"/>
              <a:t>)²</a:t>
            </a:r>
          </a:p>
          <a:p>
            <a:r>
              <a:rPr lang="en-US" sz="800" b="1" dirty="0" smtClean="0"/>
              <a:t>	</a:t>
            </a:r>
            <a:r>
              <a:rPr lang="en-US" sz="800" b="1" u="sng" dirty="0" smtClean="0"/>
              <a:t>				</a:t>
            </a:r>
          </a:p>
          <a:p>
            <a:r>
              <a:rPr lang="en-US" sz="9600" b="1" dirty="0" smtClean="0"/>
              <a:t>		</a:t>
            </a:r>
            <a:r>
              <a:rPr lang="el-GR" sz="9600" b="1" dirty="0" smtClean="0"/>
              <a:t>Ν</a:t>
            </a:r>
            <a:r>
              <a:rPr lang="en-US" sz="9600" b="1" dirty="0" smtClean="0"/>
              <a:t>-1</a:t>
            </a:r>
          </a:p>
          <a:p>
            <a:r>
              <a:rPr lang="en-US" sz="5400" dirty="0" smtClean="0"/>
              <a:t>	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4800600"/>
            <a:ext cx="845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800" dirty="0" smtClean="0"/>
              <a:t>Σ</a:t>
            </a:r>
            <a:r>
              <a:rPr lang="en-US" sz="4800" dirty="0" smtClean="0"/>
              <a:t>= Sum			</a:t>
            </a:r>
            <a:r>
              <a:rPr lang="en-US" sz="4800" dirty="0" err="1" smtClean="0"/>
              <a:t>Xav</a:t>
            </a:r>
            <a:r>
              <a:rPr lang="en-US" sz="4800" dirty="0" smtClean="0"/>
              <a:t>= Average</a:t>
            </a:r>
          </a:p>
          <a:p>
            <a:r>
              <a:rPr lang="en-US" sz="4800" dirty="0" smtClean="0"/>
              <a:t>Xi=Trial			N=# of Trials</a:t>
            </a:r>
            <a:endParaRPr lang="el-GR" sz="4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28600" y="228600"/>
            <a:ext cx="678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Standard Deviation: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981200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en-US" sz="5400" u="sng" dirty="0" smtClean="0">
                <a:solidFill>
                  <a:schemeClr val="tx1"/>
                </a:solidFill>
              </a:rPr>
              <a:t>Problem:</a:t>
            </a:r>
            <a:r>
              <a:rPr lang="en-US" sz="5400" dirty="0" smtClean="0">
                <a:solidFill>
                  <a:schemeClr val="tx1"/>
                </a:solidFill>
              </a:rPr>
              <a:t/>
            </a:r>
            <a:br>
              <a:rPr lang="en-US" sz="5400" dirty="0" smtClean="0">
                <a:solidFill>
                  <a:schemeClr val="tx1"/>
                </a:solidFill>
              </a:rPr>
            </a:br>
            <a:r>
              <a:rPr lang="en-US" sz="5400" b="0" dirty="0" smtClean="0">
                <a:solidFill>
                  <a:schemeClr val="tx1"/>
                </a:solidFill>
              </a:rPr>
              <a:t>Have you ever wonder why the font color on tests is black? </a:t>
            </a:r>
            <a:endParaRPr lang="en-US" sz="5400" b="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2590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>Why not blue, pink, green, or the most outrageous colors out there today?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u="sng" dirty="0" smtClean="0"/>
              <a:t>Research:</a:t>
            </a:r>
            <a:endParaRPr lang="en-US" u="sng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Black</a:t>
            </a:r>
          </a:p>
          <a:p>
            <a:r>
              <a:rPr lang="en-US" sz="3200" dirty="0" smtClean="0"/>
              <a:t> goes </a:t>
            </a:r>
            <a:r>
              <a:rPr lang="en-US" sz="3200" dirty="0" smtClean="0"/>
              <a:t>with any color </a:t>
            </a:r>
            <a:endParaRPr lang="en-US" sz="3200" dirty="0" smtClean="0"/>
          </a:p>
          <a:p>
            <a:r>
              <a:rPr lang="en-US" sz="3200" dirty="0" smtClean="0"/>
              <a:t>serious</a:t>
            </a:r>
          </a:p>
          <a:p>
            <a:r>
              <a:rPr lang="en-US" sz="3200" dirty="0" smtClean="0"/>
              <a:t>used </a:t>
            </a:r>
            <a:r>
              <a:rPr lang="en-US" sz="3200" dirty="0" smtClean="0"/>
              <a:t>in everything </a:t>
            </a:r>
            <a:r>
              <a:rPr lang="en-US" sz="3200" dirty="0" smtClean="0"/>
              <a:t>such </a:t>
            </a:r>
            <a:r>
              <a:rPr lang="en-US" sz="3200" dirty="0" smtClean="0"/>
              <a:t>as newspapers, books, tests, and </a:t>
            </a:r>
            <a:r>
              <a:rPr lang="en-US" sz="3200" dirty="0" smtClean="0"/>
              <a:t>newspaper</a:t>
            </a:r>
            <a:endParaRPr lang="en-US" sz="3200" dirty="0" smtClean="0"/>
          </a:p>
          <a:p>
            <a:r>
              <a:rPr lang="en-US" sz="3200" dirty="0" smtClean="0"/>
              <a:t>. </a:t>
            </a:r>
            <a:r>
              <a:rPr lang="en-US" sz="3200" u="sng" dirty="0" smtClean="0">
                <a:hlinkClick r:id="rId2"/>
              </a:rPr>
              <a:t>www.about.com</a:t>
            </a:r>
            <a:r>
              <a:rPr lang="en-US" sz="3200" u="sng" dirty="0" smtClean="0"/>
              <a:t>.</a:t>
            </a:r>
          </a:p>
          <a:p>
            <a:pPr lvl="1">
              <a:buNone/>
            </a:pP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1143000"/>
            <a:ext cx="8153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u="sng" dirty="0" smtClean="0"/>
              <a:t>Hypothesis: </a:t>
            </a:r>
            <a:r>
              <a:rPr lang="en-US" sz="5400" dirty="0" smtClean="0"/>
              <a:t>Black font will let a reader read faster</a:t>
            </a:r>
            <a:endParaRPr lang="en-US" sz="5400" dirty="0"/>
          </a:p>
        </p:txBody>
      </p:sp>
      <p:pic>
        <p:nvPicPr>
          <p:cNvPr id="1031" name="Picture 7" descr="C:\Documents and Settings\student1472\Local Settings\Temporary Internet Files\Content.IE5\41SXASXX\MCj040411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352800"/>
            <a:ext cx="2941625" cy="29101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731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u="sng" dirty="0" smtClean="0"/>
              <a:t>Experimental Variable</a:t>
            </a:r>
            <a:endParaRPr lang="en-US" sz="44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85800"/>
            <a:ext cx="85344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4000" dirty="0" smtClean="0"/>
              <a:t>different colored fonts I selected</a:t>
            </a:r>
          </a:p>
          <a:p>
            <a:pPr>
              <a:buFont typeface="Arial" charset="0"/>
              <a:buChar char="•"/>
            </a:pPr>
            <a:endParaRPr lang="en-US" sz="4000" dirty="0" smtClean="0"/>
          </a:p>
          <a:p>
            <a:pPr algn="ctr"/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228600" y="5534561"/>
            <a:ext cx="666637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4000" dirty="0" smtClean="0"/>
              <a:t>Black font is my control group.</a:t>
            </a:r>
          </a:p>
          <a:p>
            <a:pPr>
              <a:buFont typeface="Arial" charset="0"/>
              <a:buChar char="•"/>
            </a:pP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648200"/>
            <a:ext cx="6858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u="sng" dirty="0" smtClean="0"/>
              <a:t>Control Group</a:t>
            </a:r>
            <a:endParaRPr lang="en-US" sz="4400" b="1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2971800"/>
            <a:ext cx="8839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4000" dirty="0" smtClean="0"/>
              <a:t>pink, blue, yellow, green ,orange, red, and purple</a:t>
            </a:r>
          </a:p>
          <a:p>
            <a:pPr>
              <a:buFont typeface="Arial" charset="0"/>
              <a:buChar char="•"/>
            </a:pP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209800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u="sng" dirty="0" smtClean="0"/>
              <a:t>Experimental Groups </a:t>
            </a:r>
            <a:endParaRPr lang="en-US" sz="4400" b="1" u="sng" dirty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572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smtClean="0"/>
              <a:t>Control Variables- environment</a:t>
            </a:r>
            <a:endParaRPr lang="en-US" sz="3600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752600"/>
            <a:ext cx="8610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600" dirty="0" smtClean="0"/>
              <a:t>Lighting in the room where the test subjects are being tested</a:t>
            </a:r>
          </a:p>
          <a:p>
            <a:pPr>
              <a:buFont typeface="Arial" charset="0"/>
              <a:buChar char="•"/>
            </a:pPr>
            <a:r>
              <a:rPr lang="en-US" sz="3600" dirty="0" smtClean="0"/>
              <a:t> No distractions in room</a:t>
            </a:r>
          </a:p>
          <a:p>
            <a:pPr>
              <a:buFont typeface="Arial" charset="0"/>
              <a:buChar char="•"/>
            </a:pPr>
            <a:r>
              <a:rPr lang="en-US" sz="3600" dirty="0" smtClean="0"/>
              <a:t> Accuracy of person stopping stop watch</a:t>
            </a:r>
          </a:p>
          <a:p>
            <a:pPr>
              <a:buFont typeface="Arial" charset="0"/>
              <a:buChar char="•"/>
            </a:pPr>
            <a:r>
              <a:rPr lang="en-US" sz="3600" dirty="0" smtClean="0"/>
              <a:t> Noises in room, heating ventilation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pPr>
              <a:buFont typeface="Arial" charset="0"/>
              <a:buChar char="•"/>
            </a:pPr>
            <a:endParaRPr lang="en-US" sz="3600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smtClean="0"/>
              <a:t>Control Variables- reading material</a:t>
            </a:r>
            <a:endParaRPr lang="en-US" sz="3600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33400"/>
            <a:ext cx="8610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600" dirty="0" smtClean="0"/>
              <a:t>List of 90 words use 45 words at a time.</a:t>
            </a:r>
          </a:p>
          <a:p>
            <a:pPr>
              <a:buFont typeface="Arial" charset="0"/>
              <a:buChar char="•"/>
            </a:pPr>
            <a:r>
              <a:rPr lang="en-US" sz="3600" dirty="0" smtClean="0"/>
              <a:t>The paper on which the words are printed on</a:t>
            </a:r>
          </a:p>
          <a:p>
            <a:pPr>
              <a:buFont typeface="Arial" charset="0"/>
              <a:buChar char="•"/>
            </a:pPr>
            <a:r>
              <a:rPr lang="en-US" sz="3600" dirty="0" smtClean="0"/>
              <a:t> The printer that printed words</a:t>
            </a:r>
          </a:p>
          <a:p>
            <a:pPr>
              <a:buFont typeface="Arial" charset="0"/>
              <a:buChar char="•"/>
            </a:pPr>
            <a:r>
              <a:rPr lang="en-US" sz="3600" dirty="0" smtClean="0"/>
              <a:t>Same font 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Times New Roman</a:t>
            </a:r>
          </a:p>
          <a:p>
            <a:pPr>
              <a:buFont typeface="Arial" charset="0"/>
              <a:buChar char="•"/>
            </a:pPr>
            <a:r>
              <a:rPr lang="en-US" sz="3600" dirty="0" smtClean="0"/>
              <a:t>Same size 12 pt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43000"/>
            <a:ext cx="670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smtClean="0"/>
              <a:t>Control Variables- subjects</a:t>
            </a:r>
            <a:endParaRPr lang="en-US" sz="3600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209800"/>
            <a:ext cx="8610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600" dirty="0" smtClean="0"/>
              <a:t>Eight hours of sleep the night before</a:t>
            </a:r>
          </a:p>
          <a:p>
            <a:pPr>
              <a:buFont typeface="Arial" charset="0"/>
              <a:buChar char="•"/>
            </a:pPr>
            <a:r>
              <a:rPr lang="en-US" sz="3600" dirty="0" smtClean="0"/>
              <a:t> New pair of contacts, if the person wears contacts</a:t>
            </a:r>
          </a:p>
          <a:p>
            <a:pPr>
              <a:buFont typeface="Arial" charset="0"/>
              <a:buChar char="•"/>
            </a:pPr>
            <a:r>
              <a:rPr lang="en-US" sz="3600" dirty="0" smtClean="0"/>
              <a:t> 14-18 years old</a:t>
            </a:r>
          </a:p>
          <a:p>
            <a:endParaRPr lang="en-US" sz="3600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33400"/>
            <a:ext cx="77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>
                <a:solidFill>
                  <a:schemeClr val="bg2">
                    <a:lumMod val="75000"/>
                  </a:schemeClr>
                </a:solidFill>
              </a:rPr>
              <a:t>Procedure:</a:t>
            </a:r>
            <a:endParaRPr lang="en-US" sz="3200" b="1" u="sng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192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u="sng" dirty="0" smtClean="0">
                <a:solidFill>
                  <a:schemeClr val="bg2">
                    <a:lumMod val="75000"/>
                  </a:schemeClr>
                </a:solidFill>
              </a:rPr>
              <a:t>Step 1</a:t>
            </a:r>
            <a:r>
              <a:rPr lang="en-US" sz="3200" dirty="0" smtClean="0">
                <a:solidFill>
                  <a:schemeClr val="bg2">
                    <a:lumMod val="75000"/>
                  </a:schemeClr>
                </a:solidFill>
              </a:rPr>
              <a:t>. Hand a person a list of words with blue letters</a:t>
            </a:r>
            <a:endParaRPr lang="en-US" sz="3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" y="236220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Abbreviate	Graduate</a:t>
            </a:r>
          </a:p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Accomplish	Gruesome</a:t>
            </a:r>
          </a:p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Actually		Hideous</a:t>
            </a:r>
          </a:p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Admit		Illustrate</a:t>
            </a:r>
          </a:p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Affirmative	Integrate</a:t>
            </a:r>
          </a:p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Ballot		Jalapeño</a:t>
            </a:r>
          </a:p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Banquet		Journalism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8600" y="4549676"/>
            <a:ext cx="48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Garage		Nominate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Microwave	Shopping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Tree		Picture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Remote		Notebook		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Chair		Website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Toaster		Telephone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Fireplace		Soldier</a:t>
            </a:r>
          </a:p>
          <a:p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43400" y="1981200"/>
            <a:ext cx="4572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Bedroom		Television</a:t>
            </a:r>
          </a:p>
          <a:p>
            <a:r>
              <a:rPr lang="en-US" dirty="0" smtClean="0">
                <a:solidFill>
                  <a:srgbClr val="FFFF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Purses		Computer</a:t>
            </a:r>
          </a:p>
          <a:p>
            <a:r>
              <a:rPr lang="en-US" dirty="0" smtClean="0">
                <a:solidFill>
                  <a:srgbClr val="FFFF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Appraisal		Basement</a:t>
            </a:r>
          </a:p>
          <a:p>
            <a:r>
              <a:rPr lang="en-US" dirty="0" smtClean="0">
                <a:solidFill>
                  <a:srgbClr val="FFFF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Printer		Flowers</a:t>
            </a:r>
          </a:p>
          <a:p>
            <a:r>
              <a:rPr lang="en-US" dirty="0" smtClean="0">
                <a:solidFill>
                  <a:srgbClr val="FFFF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Closet		Frequency</a:t>
            </a:r>
          </a:p>
          <a:p>
            <a:r>
              <a:rPr lang="en-US" dirty="0" smtClean="0">
                <a:solidFill>
                  <a:srgbClr val="FFFF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Coffee		Porch</a:t>
            </a:r>
          </a:p>
          <a:p>
            <a:r>
              <a:rPr lang="en-US" dirty="0" smtClean="0">
                <a:solidFill>
                  <a:srgbClr val="FFFF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Newspaper	Lights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343400" y="4191000"/>
            <a:ext cx="3962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Bedroom 		Candle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Kitchen		Electric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Bathroom	Television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Basement		Telephone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Porch		Toaster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Chair		Microwave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Shopping		Printer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7439</TotalTime>
  <Words>584</Words>
  <Application>Microsoft Office PowerPoint</Application>
  <PresentationFormat>On-screen Show (4:3)</PresentationFormat>
  <Paragraphs>189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Slide 1</vt:lpstr>
      <vt:lpstr>Problem: Have you ever wonder why the font color on tests is black? </vt:lpstr>
      <vt:lpstr>Research: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Every wonder why the fonts of test are black?</dc:title>
  <dc:creator>Owner</dc:creator>
  <cp:lastModifiedBy>amf</cp:lastModifiedBy>
  <cp:revision>160</cp:revision>
  <dcterms:created xsi:type="dcterms:W3CDTF">2010-01-18T01:48:21Z</dcterms:created>
  <dcterms:modified xsi:type="dcterms:W3CDTF">2010-03-05T22:15:01Z</dcterms:modified>
</cp:coreProperties>
</file>